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60" r:id="rId2"/>
    <p:sldId id="258" r:id="rId3"/>
    <p:sldId id="264" r:id="rId4"/>
    <p:sldId id="262" r:id="rId5"/>
    <p:sldId id="26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67153" autoAdjust="0"/>
  </p:normalViewPr>
  <p:slideViewPr>
    <p:cSldViewPr snapToGrid="0">
      <p:cViewPr varScale="1">
        <p:scale>
          <a:sx n="49" d="100"/>
          <a:sy n="49" d="100"/>
        </p:scale>
        <p:origin x="133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9519DFEC-3518-4177-AE1C-762848B92F31}"/>
    <pc:docChg chg="addSld modSld">
      <pc:chgData name="" userId="" providerId="" clId="Web-{9519DFEC-3518-4177-AE1C-762848B92F31}" dt="2019-05-16T00:13:29.338" v="8"/>
      <pc:docMkLst>
        <pc:docMk/>
      </pc:docMkLst>
      <pc:sldChg chg="addSp delSp modSp new">
        <pc:chgData name="" userId="" providerId="" clId="Web-{9519DFEC-3518-4177-AE1C-762848B92F31}" dt="2019-05-16T00:13:29.338" v="8"/>
        <pc:sldMkLst>
          <pc:docMk/>
          <pc:sldMk cId="662761385" sldId="259"/>
        </pc:sldMkLst>
        <pc:spChg chg="add del">
          <ac:chgData name="" userId="" providerId="" clId="Web-{9519DFEC-3518-4177-AE1C-762848B92F31}" dt="2019-05-16T00:13:29.338" v="8"/>
          <ac:spMkLst>
            <pc:docMk/>
            <pc:sldMk cId="662761385" sldId="259"/>
            <ac:spMk id="3" creationId="{371ECA25-B3BA-43A0-AF17-0796D23C2596}"/>
          </ac:spMkLst>
        </pc:spChg>
        <pc:spChg chg="add del mod">
          <ac:chgData name="" userId="" providerId="" clId="Web-{9519DFEC-3518-4177-AE1C-762848B92F31}" dt="2019-05-16T00:13:07.588" v="4"/>
          <ac:spMkLst>
            <pc:docMk/>
            <pc:sldMk cId="662761385" sldId="259"/>
            <ac:spMk id="4" creationId="{6286A6B2-8FAA-46ED-9917-94F48952FE65}"/>
          </ac:spMkLst>
        </pc:spChg>
        <pc:picChg chg="add del mod ord">
          <ac:chgData name="" userId="" providerId="" clId="Web-{9519DFEC-3518-4177-AE1C-762848B92F31}" dt="2019-05-16T00:13:16.745" v="6"/>
          <ac:picMkLst>
            <pc:docMk/>
            <pc:sldMk cId="662761385" sldId="259"/>
            <ac:picMk id="5" creationId="{6AEA18AB-3698-465D-AAC4-BCFBFE3F11F6}"/>
          </ac:picMkLst>
        </pc:picChg>
        <pc:picChg chg="add del mod ord">
          <ac:chgData name="" userId="" providerId="" clId="Web-{9519DFEC-3518-4177-AE1C-762848B92F31}" dt="2019-05-16T00:13:29.338" v="8"/>
          <ac:picMkLst>
            <pc:docMk/>
            <pc:sldMk cId="662761385" sldId="259"/>
            <ac:picMk id="7" creationId="{A0A9C1B5-D0C3-43C7-B969-C7AE03FF766D}"/>
          </ac:picMkLst>
        </pc:picChg>
      </pc:sldChg>
    </pc:docChg>
  </pc:docChgLst>
  <pc:docChgLst>
    <pc:chgData clId="Web-{8D8E32F0-FA78-4709-91BA-8E8DD3196C46}"/>
    <pc:docChg chg="addSld delSld modSld">
      <pc:chgData name="" userId="" providerId="" clId="Web-{8D8E32F0-FA78-4709-91BA-8E8DD3196C46}" dt="2019-05-16T08:44:26.450" v="63"/>
      <pc:docMkLst>
        <pc:docMk/>
      </pc:docMkLst>
      <pc:sldChg chg="del">
        <pc:chgData name="" userId="" providerId="" clId="Web-{8D8E32F0-FA78-4709-91BA-8E8DD3196C46}" dt="2019-05-16T08:44:26.450" v="63"/>
        <pc:sldMkLst>
          <pc:docMk/>
          <pc:sldMk cId="122590993" sldId="257"/>
        </pc:sldMkLst>
      </pc:sldChg>
      <pc:sldChg chg="modSp">
        <pc:chgData name="" userId="" providerId="" clId="Web-{8D8E32F0-FA78-4709-91BA-8E8DD3196C46}" dt="2019-05-16T08:41:33.401" v="62" actId="1076"/>
        <pc:sldMkLst>
          <pc:docMk/>
          <pc:sldMk cId="1484086718" sldId="258"/>
        </pc:sldMkLst>
        <pc:spChg chg="mod">
          <ac:chgData name="" userId="" providerId="" clId="Web-{8D8E32F0-FA78-4709-91BA-8E8DD3196C46}" dt="2019-05-16T08:41:33.401" v="62" actId="1076"/>
          <ac:spMkLst>
            <pc:docMk/>
            <pc:sldMk cId="1484086718" sldId="258"/>
            <ac:spMk id="3" creationId="{454638A5-2080-4BE7-8D40-A346D36D57B1}"/>
          </ac:spMkLst>
        </pc:spChg>
      </pc:sldChg>
      <pc:sldChg chg="modSp">
        <pc:chgData name="" userId="" providerId="" clId="Web-{8D8E32F0-FA78-4709-91BA-8E8DD3196C46}" dt="2019-05-16T08:39:04.134" v="23" actId="20577"/>
        <pc:sldMkLst>
          <pc:docMk/>
          <pc:sldMk cId="1235000065" sldId="262"/>
        </pc:sldMkLst>
        <pc:spChg chg="mod">
          <ac:chgData name="" userId="" providerId="" clId="Web-{8D8E32F0-FA78-4709-91BA-8E8DD3196C46}" dt="2019-05-16T08:39:04.134" v="23" actId="20577"/>
          <ac:spMkLst>
            <pc:docMk/>
            <pc:sldMk cId="1235000065" sldId="262"/>
            <ac:spMk id="2" creationId="{00000000-0000-0000-0000-000000000000}"/>
          </ac:spMkLst>
        </pc:spChg>
        <pc:spChg chg="mod">
          <ac:chgData name="" userId="" providerId="" clId="Web-{8D8E32F0-FA78-4709-91BA-8E8DD3196C46}" dt="2019-05-16T08:38:28.071" v="4" actId="1076"/>
          <ac:spMkLst>
            <pc:docMk/>
            <pc:sldMk cId="1235000065" sldId="262"/>
            <ac:spMk id="3" creationId="{00000000-0000-0000-0000-000000000000}"/>
          </ac:spMkLst>
        </pc:spChg>
      </pc:sldChg>
      <pc:sldChg chg="modSp new">
        <pc:chgData name="" userId="" providerId="" clId="Web-{8D8E32F0-FA78-4709-91BA-8E8DD3196C46}" dt="2019-05-16T08:38:11.524" v="3" actId="20577"/>
        <pc:sldMkLst>
          <pc:docMk/>
          <pc:sldMk cId="2593580" sldId="263"/>
        </pc:sldMkLst>
        <pc:spChg chg="mod">
          <ac:chgData name="" userId="" providerId="" clId="Web-{8D8E32F0-FA78-4709-91BA-8E8DD3196C46}" dt="2019-05-16T08:38:11.524" v="3" actId="20577"/>
          <ac:spMkLst>
            <pc:docMk/>
            <pc:sldMk cId="2593580" sldId="263"/>
            <ac:spMk id="2" creationId="{D02F3F5A-E38B-4F81-A183-FD2993BC89EC}"/>
          </ac:spMkLst>
        </pc:spChg>
        <pc:spChg chg="mod">
          <ac:chgData name="" userId="" providerId="" clId="Web-{8D8E32F0-FA78-4709-91BA-8E8DD3196C46}" dt="2019-05-16T08:38:03.883" v="1" actId="20577"/>
          <ac:spMkLst>
            <pc:docMk/>
            <pc:sldMk cId="2593580" sldId="263"/>
            <ac:spMk id="3" creationId="{65A77696-CC39-461B-8C76-FA833220339E}"/>
          </ac:spMkLst>
        </pc:spChg>
      </pc:sldChg>
    </pc:docChg>
  </pc:docChgLst>
  <pc:docChgLst>
    <pc:chgData clId="Web-{50EEFFEB-845C-4DB5-B109-CAB81E4AD958}"/>
    <pc:docChg chg="addSld delSld modSld">
      <pc:chgData name="" userId="" providerId="" clId="Web-{50EEFFEB-845C-4DB5-B109-CAB81E4AD958}" dt="2019-05-16T08:46:23.248" v="9"/>
      <pc:docMkLst>
        <pc:docMk/>
      </pc:docMkLst>
      <pc:sldChg chg="addSp delSp modSp del">
        <pc:chgData name="" userId="" providerId="" clId="Web-{50EEFFEB-845C-4DB5-B109-CAB81E4AD958}" dt="2019-05-16T08:46:23.248" v="9"/>
        <pc:sldMkLst>
          <pc:docMk/>
          <pc:sldMk cId="946144431" sldId="261"/>
        </pc:sldMkLst>
        <pc:spChg chg="add mod">
          <ac:chgData name="" userId="" providerId="" clId="Web-{50EEFFEB-845C-4DB5-B109-CAB81E4AD958}" dt="2019-05-16T08:45:50.654" v="1"/>
          <ac:spMkLst>
            <pc:docMk/>
            <pc:sldMk cId="946144431" sldId="261"/>
            <ac:spMk id="3" creationId="{60552B2F-0438-4861-BE2E-80FB969BAC9F}"/>
          </ac:spMkLst>
        </pc:spChg>
        <pc:picChg chg="del">
          <ac:chgData name="" userId="" providerId="" clId="Web-{50EEFFEB-845C-4DB5-B109-CAB81E4AD958}" dt="2019-05-16T08:45:50.654" v="1"/>
          <ac:picMkLst>
            <pc:docMk/>
            <pc:sldMk cId="946144431" sldId="261"/>
            <ac:picMk id="4" creationId="{00000000-0000-0000-0000-000000000000}"/>
          </ac:picMkLst>
        </pc:picChg>
      </pc:sldChg>
      <pc:sldChg chg="addSp delSp modSp new">
        <pc:chgData name="" userId="" providerId="" clId="Web-{50EEFFEB-845C-4DB5-B109-CAB81E4AD958}" dt="2019-05-16T08:46:17.998" v="8"/>
        <pc:sldMkLst>
          <pc:docMk/>
          <pc:sldMk cId="1188833849" sldId="264"/>
        </pc:sldMkLst>
        <pc:spChg chg="del">
          <ac:chgData name="" userId="" providerId="" clId="Web-{50EEFFEB-845C-4DB5-B109-CAB81E4AD958}" dt="2019-05-16T08:46:17.998" v="8"/>
          <ac:spMkLst>
            <pc:docMk/>
            <pc:sldMk cId="1188833849" sldId="264"/>
            <ac:spMk id="2" creationId="{6A7EA5B2-A5F7-4153-A2F8-811FCFCFF9C0}"/>
          </ac:spMkLst>
        </pc:spChg>
        <pc:spChg chg="del">
          <ac:chgData name="" userId="" providerId="" clId="Web-{50EEFFEB-845C-4DB5-B109-CAB81E4AD958}" dt="2019-05-16T08:45:54.326" v="2"/>
          <ac:spMkLst>
            <pc:docMk/>
            <pc:sldMk cId="1188833849" sldId="264"/>
            <ac:spMk id="3" creationId="{2BF59CA7-A3C2-442C-973B-C3C2DC1BC52D}"/>
          </ac:spMkLst>
        </pc:spChg>
        <pc:picChg chg="add mod ord">
          <ac:chgData name="" userId="" providerId="" clId="Web-{50EEFFEB-845C-4DB5-B109-CAB81E4AD958}" dt="2019-05-16T08:46:15.405" v="7" actId="1076"/>
          <ac:picMkLst>
            <pc:docMk/>
            <pc:sldMk cId="1188833849" sldId="264"/>
            <ac:picMk id="4" creationId="{F47F6F71-AD17-453A-8A07-C607D8CFB085}"/>
          </ac:picMkLst>
        </pc:picChg>
      </pc:sldChg>
    </pc:docChg>
  </pc:docChgLst>
  <pc:docChgLst>
    <pc:chgData clId="Web-{0017F74D-C0CD-4FC8-BED3-40540BE48742}"/>
    <pc:docChg chg="addSld modSld sldOrd">
      <pc:chgData name="" userId="" providerId="" clId="Web-{0017F74D-C0CD-4FC8-BED3-40540BE48742}" dt="2019-05-05T15:21:20.499" v="14"/>
      <pc:docMkLst>
        <pc:docMk/>
      </pc:docMkLst>
      <pc:sldChg chg="addSp delSp modSp new ord modNotes">
        <pc:chgData name="" userId="" providerId="" clId="Web-{0017F74D-C0CD-4FC8-BED3-40540BE48742}" dt="2019-05-05T15:21:20.499" v="14"/>
        <pc:sldMkLst>
          <pc:docMk/>
          <pc:sldMk cId="1484086718" sldId="258"/>
        </pc:sldMkLst>
        <pc:spChg chg="mod">
          <ac:chgData name="" userId="" providerId="" clId="Web-{0017F74D-C0CD-4FC8-BED3-40540BE48742}" dt="2019-05-05T15:20:36.872" v="7" actId="20577"/>
          <ac:spMkLst>
            <pc:docMk/>
            <pc:sldMk cId="1484086718" sldId="258"/>
            <ac:spMk id="2" creationId="{6D06418A-3B04-400B-9834-1106998B0874}"/>
          </ac:spMkLst>
        </pc:spChg>
        <pc:spChg chg="mod">
          <ac:chgData name="" userId="" providerId="" clId="Web-{0017F74D-C0CD-4FC8-BED3-40540BE48742}" dt="2019-05-05T15:20:55.296" v="11" actId="20577"/>
          <ac:spMkLst>
            <pc:docMk/>
            <pc:sldMk cId="1484086718" sldId="258"/>
            <ac:spMk id="3" creationId="{454638A5-2080-4BE7-8D40-A346D36D57B1}"/>
          </ac:spMkLst>
        </pc:spChg>
        <pc:spChg chg="add del mod">
          <ac:chgData name="" userId="" providerId="" clId="Web-{0017F74D-C0CD-4FC8-BED3-40540BE48742}" dt="2019-05-05T15:20:12.340" v="5"/>
          <ac:spMkLst>
            <pc:docMk/>
            <pc:sldMk cId="1484086718" sldId="258"/>
            <ac:spMk id="4" creationId="{D865767A-B3ED-4017-99EE-E243E823A9A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419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91736E-60DA-4B6A-AA0A-509B03167B60}" type="datetimeFigureOut">
              <a:rPr lang="es-419" smtClean="0"/>
              <a:t>16/5/2019</a:t>
            </a:fld>
            <a:endParaRPr lang="es-419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419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419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8F6495-3307-4905-9C5B-B748795A4C9B}" type="slidenum">
              <a:rPr lang="es-419" smtClean="0"/>
              <a:t>‹#›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402582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After the coordination mechanisms are identified and selected a responsible person should be assigned to engage and feedback to country teams. There are usually webpages or email lists designated to each of the sector areas in a large scale crisis which provide important information on assessments, tools, guidance, coordination, funding etc...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8F6495-3307-4905-9C5B-B748795A4C9B}" type="slidenum">
              <a:rPr lang="es-419" smtClean="0"/>
              <a:t>2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579346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6018" y="2783398"/>
            <a:ext cx="10227431" cy="1470025"/>
          </a:xfrm>
        </p:spPr>
        <p:txBody>
          <a:bodyPr anchor="t" anchorCtr="0"/>
          <a:lstStyle>
            <a:lvl1pPr>
              <a:lnSpc>
                <a:spcPts val="45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7" name="Picture 6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90892" y="725714"/>
            <a:ext cx="5185675" cy="762002"/>
          </a:xfrm>
          <a:prstGeom prst="rect">
            <a:avLst/>
          </a:prstGeom>
        </p:spPr>
      </p:pic>
      <p:pic>
        <p:nvPicPr>
          <p:cNvPr id="8" name="Picture 7" descr="Footer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53682" y="5738195"/>
            <a:ext cx="2722885" cy="649225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726018" y="2177370"/>
            <a:ext cx="10750549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26018" y="5313363"/>
            <a:ext cx="10750549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26018" y="6127559"/>
            <a:ext cx="1913687" cy="2308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GB" sz="1500" dirty="0">
                <a:solidFill>
                  <a:prstClr val="white"/>
                </a:solidFill>
              </a:rPr>
              <a:t>www.trocaire.org</a:t>
            </a:r>
          </a:p>
        </p:txBody>
      </p:sp>
    </p:spTree>
    <p:extLst>
      <p:ext uri="{BB962C8B-B14F-4D97-AF65-F5344CB8AC3E}">
        <p14:creationId xmlns:p14="http://schemas.microsoft.com/office/powerpoint/2010/main" val="2229319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inal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90892" y="725714"/>
            <a:ext cx="5185675" cy="762002"/>
          </a:xfrm>
          <a:prstGeom prst="rect">
            <a:avLst/>
          </a:prstGeom>
        </p:spPr>
      </p:pic>
      <p:pic>
        <p:nvPicPr>
          <p:cNvPr id="8" name="Picture 7" descr="Footer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6017" y="4301278"/>
            <a:ext cx="3840000" cy="915582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726018" y="2177370"/>
            <a:ext cx="10750549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26018" y="6221413"/>
            <a:ext cx="10750549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26018" y="6396074"/>
            <a:ext cx="1913687" cy="2308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GB" sz="1500" dirty="0">
                <a:solidFill>
                  <a:prstClr val="white"/>
                </a:solidFill>
              </a:rPr>
              <a:t>www.trocaire.org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6017" y="5234910"/>
            <a:ext cx="6680308" cy="679642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r>
              <a:rPr lang="en-GB" dirty="0">
                <a:solidFill>
                  <a:prstClr val="white"/>
                </a:solidFill>
              </a:rPr>
              <a:t>Trócaire is the overseas development agency</a:t>
            </a:r>
            <a:br>
              <a:rPr lang="en-GB" dirty="0">
                <a:solidFill>
                  <a:prstClr val="white"/>
                </a:solidFill>
              </a:rPr>
            </a:br>
            <a:r>
              <a:rPr lang="en-GB" dirty="0">
                <a:solidFill>
                  <a:prstClr val="white"/>
                </a:solidFill>
              </a:rPr>
              <a:t>of the Catholic Church in Ireland</a:t>
            </a:r>
            <a:r>
              <a:rPr lang="en-GB" sz="1500" dirty="0">
                <a:solidFill>
                  <a:prstClr val="white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69694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018" y="383493"/>
            <a:ext cx="10750549" cy="806678"/>
          </a:xfrm>
        </p:spPr>
        <p:txBody>
          <a:bodyPr anchor="ctr" anchorCtr="0"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spcBef>
                <a:spcPts val="800"/>
              </a:spcBef>
              <a:defRPr/>
            </a:lvl3pPr>
            <a:lvl4pPr marL="841375" indent="-188913">
              <a:spcBef>
                <a:spcPts val="800"/>
              </a:spcBef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156347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ingle Corner Rectangle 6"/>
          <p:cNvSpPr/>
          <p:nvPr/>
        </p:nvSpPr>
        <p:spPr>
          <a:xfrm flipV="1">
            <a:off x="299955" y="224969"/>
            <a:ext cx="11612644" cy="1368000"/>
          </a:xfrm>
          <a:prstGeom prst="round1Rect">
            <a:avLst>
              <a:gd name="adj" fmla="val 24094"/>
            </a:avLst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018" y="492345"/>
            <a:ext cx="10750549" cy="105342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spcBef>
                <a:spcPts val="800"/>
              </a:spcBef>
              <a:defRPr/>
            </a:lvl3pPr>
            <a:lvl4pPr>
              <a:spcBef>
                <a:spcPts val="800"/>
              </a:spcBef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4" name="Picture 3" descr="Footer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6018" y="6386132"/>
            <a:ext cx="2292100" cy="143256"/>
          </a:xfrm>
          <a:prstGeom prst="rect">
            <a:avLst/>
          </a:prstGeom>
        </p:spPr>
      </p:pic>
      <p:pic>
        <p:nvPicPr>
          <p:cNvPr id="5" name="Picture 4" descr="Footer 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5396" y="6312980"/>
            <a:ext cx="1471171" cy="216408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726018" y="6194332"/>
            <a:ext cx="1075054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8587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955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018" y="2802196"/>
            <a:ext cx="10750549" cy="1638114"/>
          </a:xfrm>
        </p:spPr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6062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ooter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6018" y="6386132"/>
            <a:ext cx="2292100" cy="143256"/>
          </a:xfrm>
          <a:prstGeom prst="rect">
            <a:avLst/>
          </a:prstGeom>
        </p:spPr>
      </p:pic>
      <p:pic>
        <p:nvPicPr>
          <p:cNvPr id="6" name="Picture 5" descr="Footer 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5396" y="6312980"/>
            <a:ext cx="1471171" cy="216408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726018" y="6194332"/>
            <a:ext cx="1075054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7187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0A1391D-C0A1-7848-8846-1BF32DD1EF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1015" y="1523481"/>
            <a:ext cx="11050858" cy="4422453"/>
          </a:xfr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E623568-20ED-5345-AB89-14349C169C83}"/>
              </a:ext>
            </a:extLst>
          </p:cNvPr>
          <p:cNvSpPr/>
          <p:nvPr userDrawn="1"/>
        </p:nvSpPr>
        <p:spPr>
          <a:xfrm>
            <a:off x="0" y="6635262"/>
            <a:ext cx="12192000" cy="222738"/>
          </a:xfrm>
          <a:prstGeom prst="rect">
            <a:avLst/>
          </a:prstGeom>
          <a:solidFill>
            <a:srgbClr val="008FC9"/>
          </a:solidFill>
          <a:ln>
            <a:solidFill>
              <a:srgbClr val="008F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617A3B6-CF45-3A45-A42D-A773DB110E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7322" y="6124054"/>
            <a:ext cx="1724633" cy="333088"/>
          </a:xfrm>
          <a:prstGeom prst="rect">
            <a:avLst/>
          </a:prstGeom>
        </p:spPr>
      </p:pic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9ADD39E8-436B-5E42-9E93-1C0593471F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6590" y="671411"/>
            <a:ext cx="7340348" cy="5958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ts val="4000"/>
              </a:lnSpc>
              <a:defRPr sz="4400"/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B3DF8FC-71D6-8546-AB5F-214F00D14EF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8350" y="183858"/>
            <a:ext cx="398599" cy="1428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283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6018" y="485091"/>
            <a:ext cx="10750549" cy="72685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6018" y="1872342"/>
            <a:ext cx="10750549" cy="37229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726018" y="1291750"/>
            <a:ext cx="10750549" cy="0"/>
          </a:xfrm>
          <a:prstGeom prst="line">
            <a:avLst/>
          </a:prstGeom>
          <a:ln w="50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Footer3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26018" y="6386132"/>
            <a:ext cx="2292100" cy="143256"/>
          </a:xfrm>
          <a:prstGeom prst="rect">
            <a:avLst/>
          </a:prstGeom>
        </p:spPr>
      </p:pic>
      <p:pic>
        <p:nvPicPr>
          <p:cNvPr id="17" name="Picture 16" descr="Footer 2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0005396" y="6312980"/>
            <a:ext cx="1471171" cy="216408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>
            <a:off x="726018" y="6194332"/>
            <a:ext cx="1075054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5323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l" defTabSz="914400" rtl="0" eaLnBrk="1" latinLnBrk="0" hangingPunct="1">
        <a:lnSpc>
          <a:spcPts val="34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defTabSz="914400" rtl="0" eaLnBrk="1" latinLnBrk="0" hangingPunct="1">
        <a:spcBef>
          <a:spcPts val="1800"/>
        </a:spcBef>
        <a:buClr>
          <a:schemeClr val="accent1"/>
        </a:buClr>
        <a:buFont typeface="Arial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01663" indent="-274638" algn="l" defTabSz="914400" rtl="0" eaLnBrk="1" latinLnBrk="0" hangingPunct="1">
        <a:spcBef>
          <a:spcPts val="800"/>
        </a:spcBef>
        <a:buClr>
          <a:schemeClr val="accent1"/>
        </a:buClr>
        <a:buFont typeface="Symbol" pitchFamily="18" charset="2"/>
        <a:buChar char="-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863600" indent="-203200" algn="l" defTabSz="914400" rtl="0" eaLnBrk="1" latinLnBrk="0" hangingPunct="1">
        <a:spcBef>
          <a:spcPts val="8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humanitarianresponse.info/en/about-clusters/what-is-the-cluster-approach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/>
              <a:t>Humanitarian Coordination Mechanisms</a:t>
            </a:r>
          </a:p>
        </p:txBody>
      </p:sp>
    </p:spTree>
    <p:extLst>
      <p:ext uri="{BB962C8B-B14F-4D97-AF65-F5344CB8AC3E}">
        <p14:creationId xmlns:p14="http://schemas.microsoft.com/office/powerpoint/2010/main" val="53124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6418A-3B04-400B-9834-1106998B0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cs typeface="Arial"/>
              </a:rPr>
              <a:t>Why Humanitarian Coordination Mechanisms?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4638A5-2080-4BE7-8D40-A346D36D57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6018" y="1397890"/>
            <a:ext cx="10750549" cy="4154235"/>
          </a:xfrm>
        </p:spPr>
        <p:txBody>
          <a:bodyPr vert="horz" lIns="0" tIns="0" rIns="0" bIns="0" rtlCol="0" anchor="t">
            <a:no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200" dirty="0">
                <a:cs typeface="Arial"/>
              </a:rPr>
              <a:t>In most emergencies, humanitarian needs exceed the capacity of a single humanitarian organisation to bear.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200" dirty="0">
                <a:cs typeface="Arial"/>
              </a:rPr>
              <a:t>Efficient, cost effective and successful operations require humanitarian coordination between all actors involved in the delivery of assistance (government departments/authorities, Local/National NGOs, INGOs, UN, private sector, military).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200" dirty="0">
                <a:cs typeface="Arial"/>
              </a:rPr>
              <a:t>Humanitarian Coordination mechanisms help to enhance complementarities, identify gaps in assistance, mobilise funding and create a space for conducting humanitarian advocacy.</a:t>
            </a:r>
            <a:endParaRPr lang="en-GB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200" dirty="0">
                <a:cs typeface="Arial"/>
              </a:rPr>
              <a:t>Participation is coordination mechanisms is often a donor requirement – important for local NGOs to participate actively as part of the localisation agenda.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200" dirty="0">
                <a:cs typeface="Arial"/>
              </a:rPr>
              <a:t>Because of time constraints and limited personnel, it is not always feasible to participate in all coordination mechanisms – in which case, it’s important to prioritise.</a:t>
            </a:r>
            <a:endParaRPr lang="en-GB" sz="2200" dirty="0"/>
          </a:p>
          <a:p>
            <a:endParaRPr lang="en-GB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84086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F47F6F71-AD17-453A-8A07-C607D8CFB0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75626" y="118305"/>
            <a:ext cx="7269559" cy="6512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833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342900" indent="-342900">
              <a:buChar char="•"/>
            </a:pPr>
            <a:r>
              <a:rPr lang="en-IE" dirty="0"/>
              <a:t>Supporting service delivery</a:t>
            </a:r>
            <a:endParaRPr lang="en-US" dirty="0"/>
          </a:p>
          <a:p>
            <a:pPr marL="342900" indent="-342900">
              <a:buChar char="•"/>
            </a:pPr>
            <a:r>
              <a:rPr lang="en-IE" dirty="0"/>
              <a:t>Informing strategic decision-making of the HCT/HC for the humanitarian response</a:t>
            </a:r>
            <a:endParaRPr lang="en-US" dirty="0"/>
          </a:p>
          <a:p>
            <a:pPr marL="342900" indent="-342900">
              <a:buChar char="•"/>
            </a:pPr>
            <a:r>
              <a:rPr lang="en-IE" dirty="0"/>
              <a:t>Planning and strategy development</a:t>
            </a:r>
            <a:endParaRPr lang="en-US" dirty="0">
              <a:cs typeface="Arial"/>
            </a:endParaRPr>
          </a:p>
          <a:p>
            <a:pPr marL="342900" indent="-342900">
              <a:buChar char="•"/>
            </a:pPr>
            <a:r>
              <a:rPr lang="en-IE" dirty="0"/>
              <a:t>Advocacy </a:t>
            </a:r>
            <a:endParaRPr lang="en-US" dirty="0"/>
          </a:p>
          <a:p>
            <a:pPr marL="342900" indent="-342900">
              <a:buChar char="•"/>
            </a:pPr>
            <a:r>
              <a:rPr lang="en-IE" dirty="0"/>
              <a:t>Monitoring and reporting – on implementation of cluster strategy / results</a:t>
            </a:r>
            <a:endParaRPr lang="en-US" dirty="0"/>
          </a:p>
          <a:p>
            <a:pPr marL="342900" indent="-342900">
              <a:buChar char="•"/>
            </a:pPr>
            <a:r>
              <a:rPr lang="en-IE" dirty="0"/>
              <a:t>Contingency planning, preparedness and capacity building</a:t>
            </a:r>
            <a:endParaRPr lang="en-US" dirty="0">
              <a:cs typeface="Arial"/>
            </a:endParaRPr>
          </a:p>
          <a:p>
            <a:r>
              <a:rPr lang="en-IE" b="1" dirty="0"/>
              <a:t>HOWEVER – </a:t>
            </a:r>
            <a:r>
              <a:rPr lang="en-IE" dirty="0"/>
              <a:t>It's a shared responsibility!</a:t>
            </a:r>
            <a:endParaRPr lang="en-IE" b="1" dirty="0"/>
          </a:p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6589" y="542015"/>
            <a:ext cx="10875283" cy="595892"/>
          </a:xfrm>
        </p:spPr>
        <p:txBody>
          <a:bodyPr>
            <a:normAutofit fontScale="90000"/>
          </a:bodyPr>
          <a:lstStyle/>
          <a:p>
            <a:r>
              <a:rPr lang="en-IE" dirty="0"/>
              <a:t>6 Core Functions of Cluster at Country Level</a:t>
            </a:r>
          </a:p>
        </p:txBody>
      </p:sp>
    </p:spTree>
    <p:extLst>
      <p:ext uri="{BB962C8B-B14F-4D97-AF65-F5344CB8AC3E}">
        <p14:creationId xmlns:p14="http://schemas.microsoft.com/office/powerpoint/2010/main" val="1235000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F3F5A-E38B-4F81-A183-FD2993BC8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For more information... 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7696-CC39-461B-8C76-FA83322033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nl" dirty="0">
                <a:ea typeface="+mn-lt"/>
                <a:cs typeface="+mn-lt"/>
                <a:hlinkClick r:id="rId2"/>
              </a:rPr>
              <a:t>https://www.humanitarianresponse.info/en/about-clusters/what-is-the-cluster-approach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580"/>
      </p:ext>
    </p:extLst>
  </p:cSld>
  <p:clrMapOvr>
    <a:masterClrMapping/>
  </p:clrMapOvr>
</p:sld>
</file>

<file path=ppt/theme/theme1.xml><?xml version="1.0" encoding="utf-8"?>
<a:theme xmlns:a="http://schemas.openxmlformats.org/drawingml/2006/main" name="1_Trocaire PowerPoint Template">
  <a:themeElements>
    <a:clrScheme name="Trócaire">
      <a:dk1>
        <a:sysClr val="windowText" lastClr="000000"/>
      </a:dk1>
      <a:lt1>
        <a:sysClr val="window" lastClr="FFFFFF"/>
      </a:lt1>
      <a:dk2>
        <a:srgbClr val="A7A8AA"/>
      </a:dk2>
      <a:lt2>
        <a:srgbClr val="E4002B"/>
      </a:lt2>
      <a:accent1>
        <a:srgbClr val="0085CA"/>
      </a:accent1>
      <a:accent2>
        <a:srgbClr val="5C068C"/>
      </a:accent2>
      <a:accent3>
        <a:srgbClr val="009A44"/>
      </a:accent3>
      <a:accent4>
        <a:srgbClr val="FFB81C"/>
      </a:accent4>
      <a:accent5>
        <a:srgbClr val="EA7600"/>
      </a:accent5>
      <a:accent6>
        <a:srgbClr val="002169"/>
      </a:accent6>
      <a:hlink>
        <a:srgbClr val="002169"/>
      </a:hlink>
      <a:folHlink>
        <a:srgbClr val="002169"/>
      </a:folHlink>
    </a:clrScheme>
    <a:fontScheme name="Trócai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17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377</Words>
  <Application>Microsoft Office PowerPoint</Application>
  <PresentationFormat>Widescreen</PresentationFormat>
  <Paragraphs>60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1_Trocaire PowerPoint Template</vt:lpstr>
      <vt:lpstr>Humanitarian Coordination Mechanisms</vt:lpstr>
      <vt:lpstr>Why Humanitarian Coordination Mechanisms?</vt:lpstr>
      <vt:lpstr>PowerPoint Presentation</vt:lpstr>
      <vt:lpstr>6 Core Functions of Cluster at Country Level</vt:lpstr>
      <vt:lpstr>For more information... </vt:lpstr>
    </vt:vector>
  </TitlesOfParts>
  <Company>Trócaire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Coordination Mechanisms</dc:title>
  <dc:creator>Deirdre McArdle</dc:creator>
  <cp:lastModifiedBy>Helen Nic an Rí</cp:lastModifiedBy>
  <cp:revision>41</cp:revision>
  <dcterms:created xsi:type="dcterms:W3CDTF">2016-03-10T12:24:02Z</dcterms:created>
  <dcterms:modified xsi:type="dcterms:W3CDTF">2019-05-16T08:46:38Z</dcterms:modified>
</cp:coreProperties>
</file>